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94" r:id="rId2"/>
    <p:sldId id="322" r:id="rId3"/>
    <p:sldId id="321" r:id="rId4"/>
    <p:sldId id="296" r:id="rId5"/>
    <p:sldId id="323" r:id="rId6"/>
    <p:sldId id="324" r:id="rId7"/>
    <p:sldId id="306" r:id="rId8"/>
    <p:sldId id="340" r:id="rId9"/>
    <p:sldId id="297" r:id="rId10"/>
    <p:sldId id="298" r:id="rId11"/>
    <p:sldId id="299" r:id="rId12"/>
    <p:sldId id="325" r:id="rId13"/>
    <p:sldId id="339" r:id="rId14"/>
    <p:sldId id="341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2118" y="-108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887E8A5-F06B-4B31-B5D3-C3D81E4492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2129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A995F91-043E-447E-9640-EE55840582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7714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27631-901C-4A42-9D25-326074A6BF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EAD57-3360-4520-BC73-48A3858A26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B00E1-399C-4148-A5A1-9EED2320C3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21C45-EDF3-4933-A0C9-0CF6907722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61891-DDDA-4236-B6B4-6BFEE0AC56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F3FA7-6C5D-482D-82D4-E0F3F1E9A9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87F5E-DC8A-444C-98AE-D8395892F0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5BB5B-89DD-4A4C-9F56-3E03FCE727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78C30-83CB-4FFE-B480-3FDB0C3D76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F840A-3A64-4E9E-B312-C10F5FA270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0FFC3-443C-496E-B712-4FAAFA2AD1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0D4CB-F768-4885-A164-74EA61587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D3A5492F-1262-4678-B9C4-A0A895F231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2</a:t>
            </a:r>
            <a:br>
              <a:rPr lang="en-US" dirty="0" smtClean="0"/>
            </a:br>
            <a:r>
              <a:rPr lang="en-US" dirty="0" smtClean="0"/>
              <a:t>Income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r>
              <a:rPr lang="en-US" dirty="0" smtClean="0"/>
              <a:t>Income </a:t>
            </a:r>
            <a:r>
              <a:rPr lang="en-US" dirty="0"/>
              <a:t>vs. Development (Don’t confuse these!)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Economic development involves many outcomes: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Income growth (</a:t>
            </a:r>
            <a:r>
              <a:rPr lang="en-US" dirty="0" err="1" smtClean="0"/>
              <a:t>Chs</a:t>
            </a:r>
            <a:r>
              <a:rPr lang="en-US" dirty="0" smtClean="0"/>
              <a:t> 2 &amp; 6), poverty (3), inequality (4), </a:t>
            </a:r>
            <a:r>
              <a:rPr lang="en-US" dirty="0"/>
              <a:t>human </a:t>
            </a:r>
            <a:r>
              <a:rPr lang="en-US" dirty="0" smtClean="0"/>
              <a:t>welfare (5)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One theme of this class: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Income growth and development are different things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…but it’s hard to have development without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99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 of the Trade:</a:t>
            </a: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809" y="2486219"/>
            <a:ext cx="4552381" cy="3104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536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What is Growth? Income?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49530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Growth:  Rise in national or per-capita income and production (Ch. 6)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Gross National Product (GNP; same as Gross National Income)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Add up value of all </a:t>
            </a:r>
            <a:r>
              <a:rPr lang="en-US" i="1" dirty="0" smtClean="0"/>
              <a:t>final</a:t>
            </a:r>
            <a:r>
              <a:rPr lang="en-US" dirty="0" smtClean="0"/>
              <a:t> goods and services </a:t>
            </a:r>
            <a:r>
              <a:rPr lang="en-US" i="1" dirty="0" smtClean="0"/>
              <a:t>produced</a:t>
            </a:r>
            <a:r>
              <a:rPr lang="en-US" dirty="0" smtClean="0"/>
              <a:t> in a country then </a:t>
            </a:r>
            <a:r>
              <a:rPr lang="en-US" i="1" dirty="0" smtClean="0"/>
              <a:t>sold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Value at market prices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Alternatively, add up the cost of all factor inputs (Capital, Labor, Land), called Value Added.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GDP at factor cost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</a:pP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dirty="0" smtClean="0"/>
              <a:t>What’s NOT in GDP?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772400" cy="480060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GDP Excludes </a:t>
            </a:r>
            <a:r>
              <a:rPr lang="en-US" sz="2400" dirty="0"/>
              <a:t>intermediate inputs (no double counting)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Includes goods &amp; services produced by citizens abroad (Mexican migrant remittances add ~$25 billion/year to Mexico’s GNP!)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/>
              <a:t>Excludes goods &amp; services not sold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Get divorced, hire a cook or nanny, and GNP goes up!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Same if subsistence farm sells instead of eating its rice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Me and Home Depot = no contractor and lower </a:t>
            </a:r>
            <a:r>
              <a:rPr lang="en-US" dirty="0" smtClean="0"/>
              <a:t>GNP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What about obesity? The environment?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42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Per-capita Income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Take the GNP </a:t>
            </a:r>
          </a:p>
          <a:p>
            <a:r>
              <a:rPr lang="en-US" dirty="0" smtClean="0"/>
              <a:t>Divide by the population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What everyone would have if income were perfectly equally distributed</a:t>
            </a:r>
          </a:p>
          <a:p>
            <a:r>
              <a:rPr lang="en-US" dirty="0" smtClean="0"/>
              <a:t>One measure of welfare (and development)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8412231"/>
              </p:ext>
            </p:extLst>
          </p:nvPr>
        </p:nvGraphicFramePr>
        <p:xfrm>
          <a:off x="1981200" y="3505200"/>
          <a:ext cx="3233054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3" imgW="1218960" imgH="177480" progId="Equation.DSMT4">
                  <p:embed/>
                </p:oleObj>
              </mc:Choice>
              <mc:Fallback>
                <p:oleObj name="Equation" r:id="rId3" imgW="12189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81200" y="3505200"/>
                        <a:ext cx="3233054" cy="471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735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Input-Output Accounting</a:t>
            </a: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804" y="2283777"/>
            <a:ext cx="6284595" cy="31264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dirty="0" smtClean="0"/>
              <a:t>Green Accounting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95400"/>
            <a:ext cx="5638800" cy="289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495800"/>
            <a:ext cx="4114800" cy="2362200"/>
          </a:xfrm>
          <a:prstGeom prst="rect">
            <a:avLst/>
          </a:prstGeom>
          <a:noFill/>
        </p:spPr>
      </p:pic>
      <p:sp>
        <p:nvSpPr>
          <p:cNvPr id="3" name="Oval 2"/>
          <p:cNvSpPr/>
          <p:nvPr/>
        </p:nvSpPr>
        <p:spPr bwMode="auto">
          <a:xfrm>
            <a:off x="6947770" y="2895600"/>
            <a:ext cx="609600" cy="60960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72400" y="2969567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697.5+517.5=1,215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>
            <a:stCxn id="6" idx="1"/>
            <a:endCxn id="3" idx="6"/>
          </p:cNvCxnSpPr>
          <p:nvPr/>
        </p:nvCxnSpPr>
        <p:spPr bwMode="auto">
          <a:xfrm flipH="1">
            <a:off x="7557370" y="3200400"/>
            <a:ext cx="215030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92276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GNP vs. GDP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Gross Domestic Product:  Like GNP but only counts income earned within a country’s borders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Philippines:  GDP is ~6% lower than GNP, because it doesn’t count income of </a:t>
            </a:r>
            <a:r>
              <a:rPr lang="en-US" sz="2400" dirty="0" err="1" smtClean="0"/>
              <a:t>Philippin</a:t>
            </a:r>
            <a:r>
              <a:rPr lang="en-US" sz="2400" dirty="0" smtClean="0"/>
              <a:t> migrants working abroad</a:t>
            </a:r>
          </a:p>
          <a:p>
            <a:pPr lvl="1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If Philippine person works in Malaysia, the value of output she produces counts in the Philippines’ GNP but not its GDP.</a:t>
            </a:r>
          </a:p>
          <a:p>
            <a:pPr lvl="2"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/>
              <a:t>It counts in Malaysia’s GDP but not GNP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We often use GDP; it usually doesn’t matter much</a:t>
            </a:r>
          </a:p>
          <a:p>
            <a:pPr lvl="1">
              <a:lnSpc>
                <a:spcPct val="80000"/>
              </a:lnSpc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723900" y="304800"/>
            <a:ext cx="7772400" cy="1143000"/>
          </a:xfrm>
        </p:spPr>
        <p:txBody>
          <a:bodyPr/>
          <a:lstStyle/>
          <a:p>
            <a:r>
              <a:rPr lang="en-US" dirty="0" smtClean="0"/>
              <a:t>Real vs. Nominal GDP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3900" y="1676400"/>
            <a:ext cx="7772400" cy="1600200"/>
          </a:xfrm>
        </p:spPr>
        <p:txBody>
          <a:bodyPr/>
          <a:lstStyle/>
          <a:p>
            <a:r>
              <a:rPr lang="en-US" dirty="0" smtClean="0"/>
              <a:t>Real means “adjusted for inflation”</a:t>
            </a:r>
          </a:p>
          <a:p>
            <a:pPr lvl="1"/>
            <a:r>
              <a:rPr lang="en-US" dirty="0" smtClean="0"/>
              <a:t>Very important for comparing a country’s changes in income over time:</a:t>
            </a:r>
          </a:p>
          <a:p>
            <a:pPr lvl="1"/>
            <a:endParaRPr lang="en-US" dirty="0" smtClean="0"/>
          </a:p>
        </p:txBody>
      </p:sp>
      <p:pic>
        <p:nvPicPr>
          <p:cNvPr id="57431" name="Picture 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3657600"/>
            <a:ext cx="51054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en-US" sz="4000" dirty="0" smtClean="0"/>
              <a:t>Purchasing Power Parity (PPP)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2971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 smtClean="0"/>
              <a:t>Adjusts exchange rates for purchasing power of income in different countries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Critical for comparing incomes across countries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/>
              <a:t>Mexico:  Exchange Rate on 1-5-2010 was 12.8 pesos/US$</a:t>
            </a:r>
          </a:p>
          <a:p>
            <a:pPr lvl="2">
              <a:lnSpc>
                <a:spcPct val="80000"/>
              </a:lnSpc>
            </a:pPr>
            <a:r>
              <a:rPr lang="en-US" sz="2000" dirty="0" smtClean="0"/>
              <a:t>But you get more for your money in Mexico (~44% more), so the PPP exchange rate is around 8.9 (=12.8/1.44)</a:t>
            </a:r>
          </a:p>
          <a:p>
            <a:pPr lvl="3">
              <a:lnSpc>
                <a:spcPct val="80000"/>
              </a:lnSpc>
            </a:pPr>
            <a:r>
              <a:rPr lang="en-US" sz="1800" dirty="0" smtClean="0"/>
              <a:t>In other words,12.8 pesos gives you not $1 but $1.44 (=12.8/8.9) in purchasing power in Mexico if you adjust for PPP!</a:t>
            </a:r>
          </a:p>
          <a:p>
            <a:pPr lvl="3">
              <a:lnSpc>
                <a:spcPct val="80000"/>
              </a:lnSpc>
              <a:buFontTx/>
              <a:buNone/>
            </a:pPr>
            <a:endParaRPr lang="en-US" sz="1800" dirty="0" smtClean="0"/>
          </a:p>
          <a:p>
            <a:pPr lvl="1">
              <a:lnSpc>
                <a:spcPct val="80000"/>
              </a:lnSpc>
            </a:pPr>
            <a:endParaRPr lang="en-US" sz="2400" dirty="0" smtClean="0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4495800"/>
            <a:ext cx="365760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an Income Index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7772400" cy="533400"/>
          </a:xfrm>
        </p:spPr>
        <p:txBody>
          <a:bodyPr/>
          <a:lstStyle/>
          <a:p>
            <a:r>
              <a:rPr lang="en-US" dirty="0" smtClean="0"/>
              <a:t>Rank index: 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6879012"/>
              </p:ext>
            </p:extLst>
          </p:nvPr>
        </p:nvGraphicFramePr>
        <p:xfrm>
          <a:off x="3203712" y="4724400"/>
          <a:ext cx="273657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Equation" r:id="rId3" imgW="1129810" imgH="431613" progId="Equation.DSMT4">
                  <p:embed/>
                </p:oleObj>
              </mc:Choice>
              <mc:Fallback>
                <p:oleObj name="Equation" r:id="rId3" imgW="1129810" imgH="431613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712" y="4724400"/>
                        <a:ext cx="2736575" cy="1066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336472"/>
              </p:ext>
            </p:extLst>
          </p:nvPr>
        </p:nvGraphicFramePr>
        <p:xfrm>
          <a:off x="2988733" y="2819400"/>
          <a:ext cx="316653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Equation" r:id="rId5" imgW="1117440" imgH="228600" progId="Equation.DSMT4">
                  <p:embed/>
                </p:oleObj>
              </mc:Choice>
              <mc:Fallback>
                <p:oleObj name="Equation" r:id="rId5" imgW="1117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8733" y="2819400"/>
                        <a:ext cx="3166533" cy="647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60120" y="3810000"/>
            <a:ext cx="797907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/>
              <a:t>Income index (see index generator program): </a:t>
            </a:r>
            <a:endParaRPr lang="en-US" dirty="0"/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2531705"/>
              </p:ext>
            </p:extLst>
          </p:nvPr>
        </p:nvGraphicFramePr>
        <p:xfrm>
          <a:off x="1619441" y="5976260"/>
          <a:ext cx="646043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Equation" r:id="rId7" imgW="3086100" imgH="215900" progId="Equation.DSMT4">
                  <p:embed/>
                </p:oleObj>
              </mc:Choice>
              <mc:Fallback>
                <p:oleObj name="Equation" r:id="rId7" imgW="3086100" imgH="2159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441" y="5976260"/>
                        <a:ext cx="6460435" cy="457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087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Country Typologies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 smtClean="0"/>
              <a:t>World Bank Standard: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Low Income (&lt;US$765/capita in 2003)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Lower Middle ($765-$3,035)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Upper Middle ($3,035-$9,385)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High (&gt;$9,385)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Other terms: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Third World (Pretty much out of use)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Less Developed, Developing (Commonly heard at international forums)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Emerging (Rapidly growing:  China, E. European)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Industrialized (What about post-industrial OECD?)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Transitional (E. Europe, Russia, Ukraine:  Controlled market -&gt; market oriented economies)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North-South (Imprecise, but still heard sometimes)</a:t>
            </a:r>
          </a:p>
        </p:txBody>
      </p:sp>
    </p:spTree>
    <p:extLst>
      <p:ext uri="{BB962C8B-B14F-4D97-AF65-F5344CB8AC3E}">
        <p14:creationId xmlns:p14="http://schemas.microsoft.com/office/powerpoint/2010/main" val="105651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Next Three Chapters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800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In </a:t>
            </a:r>
            <a:r>
              <a:rPr lang="en-US" sz="2400" dirty="0"/>
              <a:t>2010, just under 1.3 billion people—22.4% of the world’s </a:t>
            </a:r>
            <a:r>
              <a:rPr lang="en-US" sz="2400" dirty="0" smtClean="0"/>
              <a:t>population—lived </a:t>
            </a:r>
            <a:r>
              <a:rPr lang="en-US" sz="2400" dirty="0"/>
              <a:t>on less than $1.25 a day (PPP adjusted</a:t>
            </a:r>
            <a:r>
              <a:rPr lang="en-US" sz="2400" dirty="0" smtClean="0"/>
              <a:t>).</a:t>
            </a:r>
            <a:endParaRPr lang="en-US" sz="2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The </a:t>
            </a:r>
            <a:r>
              <a:rPr lang="en-US" sz="2400" dirty="0"/>
              <a:t>low-income countries contained 12.5% of the world’s </a:t>
            </a:r>
            <a:r>
              <a:rPr lang="en-US" sz="2400" dirty="0" smtClean="0"/>
              <a:t>population but </a:t>
            </a:r>
            <a:r>
              <a:rPr lang="en-US" sz="2400" dirty="0"/>
              <a:t>controlled less than 1% of its income, while the </a:t>
            </a:r>
            <a:r>
              <a:rPr lang="en-US" sz="2400" dirty="0" smtClean="0"/>
              <a:t>high income countries </a:t>
            </a:r>
            <a:r>
              <a:rPr lang="en-US" sz="2400" dirty="0"/>
              <a:t>had a little over 16% of its population and 72% </a:t>
            </a:r>
            <a:r>
              <a:rPr lang="en-US" sz="2400" dirty="0" smtClean="0"/>
              <a:t>of its </a:t>
            </a:r>
            <a:r>
              <a:rPr lang="en-US" sz="2400" dirty="0"/>
              <a:t>income</a:t>
            </a:r>
            <a:r>
              <a:rPr lang="en-US" sz="2400" dirty="0" smtClean="0"/>
              <a:t>.</a:t>
            </a:r>
            <a:endParaRPr lang="en-US" sz="24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In </a:t>
            </a:r>
            <a:r>
              <a:rPr lang="en-US" sz="2400" dirty="0"/>
              <a:t>the poorest 10% of countries, those with GDP per capita less </a:t>
            </a:r>
            <a:r>
              <a:rPr lang="en-US" sz="2400" dirty="0" smtClean="0"/>
              <a:t>than $</a:t>
            </a:r>
            <a:r>
              <a:rPr lang="en-US" sz="2400" dirty="0"/>
              <a:t>1,123, life expectancy averaged 54.4 years (compared to 80 in </a:t>
            </a:r>
            <a:r>
              <a:rPr lang="en-US" sz="2400" dirty="0" smtClean="0"/>
              <a:t>the richest </a:t>
            </a:r>
            <a:r>
              <a:rPr lang="en-US" sz="2400" dirty="0"/>
              <a:t>10%), and years of schooling averaged 3.2 years (</a:t>
            </a:r>
            <a:r>
              <a:rPr lang="en-US" sz="2400" dirty="0" smtClean="0"/>
              <a:t>compared to </a:t>
            </a:r>
            <a:r>
              <a:rPr lang="en-US" sz="2400" dirty="0"/>
              <a:t>10.5 years</a:t>
            </a:r>
            <a:r>
              <a:rPr lang="en-US" sz="2400" dirty="0" smtClean="0"/>
              <a:t>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3698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671</Words>
  <Application>Microsoft Office PowerPoint</Application>
  <PresentationFormat>On-screen Show (4:3)</PresentationFormat>
  <Paragraphs>68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Blank Presentation</vt:lpstr>
      <vt:lpstr>Equation</vt:lpstr>
      <vt:lpstr>MathType 6.0 Equation</vt:lpstr>
      <vt:lpstr>Chapter 2 Income</vt:lpstr>
      <vt:lpstr>Income vs. Development (Don’t confuse these!)</vt:lpstr>
      <vt:lpstr>Tools of the Trade:</vt:lpstr>
      <vt:lpstr>What is Growth? Income?</vt:lpstr>
      <vt:lpstr>What’s NOT in GDP?</vt:lpstr>
      <vt:lpstr>Per-capita Income</vt:lpstr>
      <vt:lpstr>Input-Output Accounting</vt:lpstr>
      <vt:lpstr>Green Accounting</vt:lpstr>
      <vt:lpstr>GNP vs. GDP</vt:lpstr>
      <vt:lpstr>Real vs. Nominal GDP</vt:lpstr>
      <vt:lpstr>Purchasing Power Parity (PPP)</vt:lpstr>
      <vt:lpstr>Making an Income Index</vt:lpstr>
      <vt:lpstr>Country Typologies</vt:lpstr>
      <vt:lpstr>Next Three Chapters</vt:lpstr>
    </vt:vector>
  </TitlesOfParts>
  <Company>JOHN MCAUSLAND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J. Edward Taylor</cp:lastModifiedBy>
  <cp:revision>78</cp:revision>
  <cp:lastPrinted>2005-12-26T16:06:54Z</cp:lastPrinted>
  <dcterms:created xsi:type="dcterms:W3CDTF">2005-10-21T20:23:47Z</dcterms:created>
  <dcterms:modified xsi:type="dcterms:W3CDTF">2012-10-31T01:10:01Z</dcterms:modified>
</cp:coreProperties>
</file>